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  <p:sldMasterId id="2147483696" r:id="rId3"/>
  </p:sldMasterIdLst>
  <p:notesMasterIdLst>
    <p:notesMasterId r:id="rId48"/>
  </p:notesMasterIdLst>
  <p:sldIdLst>
    <p:sldId id="647" r:id="rId4"/>
    <p:sldId id="546" r:id="rId5"/>
    <p:sldId id="487" r:id="rId6"/>
    <p:sldId id="379" r:id="rId7"/>
    <p:sldId id="483" r:id="rId8"/>
    <p:sldId id="484" r:id="rId9"/>
    <p:sldId id="485" r:id="rId10"/>
    <p:sldId id="509" r:id="rId11"/>
    <p:sldId id="506" r:id="rId12"/>
    <p:sldId id="524" r:id="rId13"/>
    <p:sldId id="488" r:id="rId14"/>
    <p:sldId id="489" r:id="rId15"/>
    <p:sldId id="500" r:id="rId16"/>
    <p:sldId id="491" r:id="rId17"/>
    <p:sldId id="523" r:id="rId18"/>
    <p:sldId id="522" r:id="rId19"/>
    <p:sldId id="486" r:id="rId20"/>
    <p:sldId id="515" r:id="rId21"/>
    <p:sldId id="514" r:id="rId22"/>
    <p:sldId id="492" r:id="rId23"/>
    <p:sldId id="528" r:id="rId24"/>
    <p:sldId id="493" r:id="rId25"/>
    <p:sldId id="495" r:id="rId26"/>
    <p:sldId id="496" r:id="rId27"/>
    <p:sldId id="501" r:id="rId28"/>
    <p:sldId id="497" r:id="rId29"/>
    <p:sldId id="498" r:id="rId30"/>
    <p:sldId id="505" r:id="rId31"/>
    <p:sldId id="529" r:id="rId32"/>
    <p:sldId id="518" r:id="rId33"/>
    <p:sldId id="519" r:id="rId34"/>
    <p:sldId id="530" r:id="rId35"/>
    <p:sldId id="536" r:id="rId36"/>
    <p:sldId id="537" r:id="rId37"/>
    <p:sldId id="538" r:id="rId38"/>
    <p:sldId id="539" r:id="rId39"/>
    <p:sldId id="540" r:id="rId40"/>
    <p:sldId id="541" r:id="rId41"/>
    <p:sldId id="544" r:id="rId42"/>
    <p:sldId id="649" r:id="rId43"/>
    <p:sldId id="646" r:id="rId44"/>
    <p:sldId id="648" r:id="rId45"/>
    <p:sldId id="448" r:id="rId46"/>
    <p:sldId id="65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2049E26-607E-482A-9E96-FEBBA1738DCA}">
          <p14:sldIdLst>
            <p14:sldId id="647"/>
            <p14:sldId id="546"/>
          </p14:sldIdLst>
        </p14:section>
        <p14:section name="Introduction to control functions" id="{DD2663EB-AB8B-497E-BF27-1C2EAD8E612F}">
          <p14:sldIdLst>
            <p14:sldId id="487"/>
            <p14:sldId id="379"/>
            <p14:sldId id="483"/>
            <p14:sldId id="484"/>
            <p14:sldId id="485"/>
            <p14:sldId id="509"/>
            <p14:sldId id="506"/>
            <p14:sldId id="524"/>
            <p14:sldId id="488"/>
            <p14:sldId id="489"/>
            <p14:sldId id="500"/>
            <p14:sldId id="491"/>
            <p14:sldId id="523"/>
            <p14:sldId id="522"/>
            <p14:sldId id="486"/>
            <p14:sldId id="515"/>
            <p14:sldId id="514"/>
            <p14:sldId id="492"/>
            <p14:sldId id="528"/>
            <p14:sldId id="493"/>
            <p14:sldId id="495"/>
            <p14:sldId id="496"/>
            <p14:sldId id="501"/>
            <p14:sldId id="497"/>
            <p14:sldId id="498"/>
            <p14:sldId id="505"/>
            <p14:sldId id="529"/>
            <p14:sldId id="518"/>
            <p14:sldId id="519"/>
            <p14:sldId id="530"/>
          </p14:sldIdLst>
        </p14:section>
        <p14:section name="Automated data access" id="{2EC25AEC-3FA9-4E50-ADED-61322A839C83}">
          <p14:sldIdLst>
            <p14:sldId id="536"/>
            <p14:sldId id="537"/>
            <p14:sldId id="538"/>
            <p14:sldId id="539"/>
            <p14:sldId id="540"/>
            <p14:sldId id="541"/>
            <p14:sldId id="544"/>
            <p14:sldId id="649"/>
            <p14:sldId id="646"/>
            <p14:sldId id="648"/>
            <p14:sldId id="448"/>
            <p14:sldId id="6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45"/>
    <a:srgbClr val="36B7B4"/>
    <a:srgbClr val="275E7D"/>
    <a:srgbClr val="122B39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24" autoAdjust="0"/>
    <p:restoredTop sz="84611" autoAdjust="0"/>
  </p:normalViewPr>
  <p:slideViewPr>
    <p:cSldViewPr snapToGrid="0">
      <p:cViewPr varScale="1">
        <p:scale>
          <a:sx n="103" d="100"/>
          <a:sy n="103" d="100"/>
        </p:scale>
        <p:origin x="184" y="784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204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155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918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394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980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502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696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810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888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171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25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245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255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075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091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096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015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540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618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8FC39-DACA-A775-E5BE-EF176AD8B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679A1D-FA7A-57D0-1B3F-B1038E36B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F130C-879F-F13E-BD38-42C8D4077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Indonesia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BFE51-2613-6667-C875-127CD22AC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000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452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301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228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764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889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491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65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5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18/02/2024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12010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18/02/2024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37204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18/02/2024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28467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18/02/2024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30872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6"/>
            <a:ext cx="5386917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18/02/2024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984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18/02/2024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7025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18/02/2024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1426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18/02/2024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4304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9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9" y="612776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11" indent="0">
              <a:buNone/>
              <a:defRPr sz="2300"/>
            </a:lvl3pPr>
            <a:lvl4pPr marL="1371467" indent="0">
              <a:buNone/>
              <a:defRPr sz="2000"/>
            </a:lvl4pPr>
            <a:lvl5pPr marL="1828622" indent="0">
              <a:buNone/>
              <a:defRPr sz="2000"/>
            </a:lvl5pPr>
            <a:lvl6pPr marL="2285777" indent="0">
              <a:buNone/>
              <a:defRPr sz="2000"/>
            </a:lvl6pPr>
            <a:lvl7pPr marL="2742933" indent="0">
              <a:buNone/>
              <a:defRPr sz="2000"/>
            </a:lvl7pPr>
            <a:lvl8pPr marL="3200088" indent="0">
              <a:buNone/>
              <a:defRPr sz="2000"/>
            </a:lvl8pPr>
            <a:lvl9pPr marL="3657243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9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18/02/2024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7939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18/02/2024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47114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274640"/>
            <a:ext cx="2743199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18/02/2024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4266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</p:spPr>
        <p:txBody>
          <a:bodyPr vert="horz" lIns="91431" tIns="45716" rIns="91431" bIns="4571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1" cy="4525963"/>
          </a:xfrm>
          <a:prstGeom prst="rect">
            <a:avLst/>
          </a:prstGeom>
        </p:spPr>
        <p:txBody>
          <a:bodyPr vert="horz" lIns="91431" tIns="45716" rIns="91431" bIns="4571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804AF-371E-45A8-85BB-86F3B0F6B3A3}" type="datetimeFigureOut">
              <a:rPr lang="en-GB" smtClean="0"/>
              <a:pPr/>
              <a:t>18/02/2024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2" y="6356352"/>
            <a:ext cx="3860799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57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31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7" indent="-342867" algn="l" defTabSz="91431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7" indent="-285722" algn="l" defTabSz="91431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9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4" indent="-228578" algn="l" defTabSz="91431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9" indent="-228578" algn="l" defTabSz="91431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5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1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66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2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1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22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3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8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4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At-rul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pple.com/watchos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beta.ons.gov.uk/v1" TargetMode="External"/><Relationship Id="rId2" Type="http://schemas.openxmlformats.org/officeDocument/2006/relationships/hyperlink" Target="https://coronavirus.data.gov.uk/details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missions-api.org/" TargetMode="External"/><Relationship Id="rId4" Type="http://schemas.openxmlformats.org/officeDocument/2006/relationships/hyperlink" Target="https://nomics.com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tlouisfed.org/fred/series/observations?series_id=PCEPI&amp;api_key=22ee7a76e736e32f54f5df0a7171538d&amp;file_type=jso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8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18655298-A332-43A3-9EE1-BD1689B9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69303" y="957573"/>
            <a:ext cx="5081278" cy="499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0E9AD-F637-7699-8425-0E02672A64DE}"/>
              </a:ext>
            </a:extLst>
          </p:cNvPr>
          <p:cNvSpPr txBox="1"/>
          <p:nvPr/>
        </p:nvSpPr>
        <p:spPr>
          <a:xfrm>
            <a:off x="6333623" y="933509"/>
            <a:ext cx="29823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Code as a tree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|  Conditional statements influence which branch your code goes along. </a:t>
            </a:r>
          </a:p>
        </p:txBody>
      </p:sp>
    </p:spTree>
    <p:extLst>
      <p:ext uri="{BB962C8B-B14F-4D97-AF65-F5344CB8AC3E}">
        <p14:creationId xmlns:p14="http://schemas.microsoft.com/office/powerpoint/2010/main" val="4213433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Python | JavaScript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7CCA6-98FD-419B-8B75-15D518248EB1}"/>
              </a:ext>
            </a:extLst>
          </p:cNvPr>
          <p:cNvSpPr txBox="1"/>
          <p:nvPr/>
        </p:nvSpPr>
        <p:spPr>
          <a:xfrm>
            <a:off x="474234" y="1713297"/>
            <a:ext cx="50272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Syntax: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{CONDITION}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{VALUE IF TRUE}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B5C2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{VALUE IF FALSE}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=if(A1=“Richard”, “Yes”, “No”)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710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Python | JavaScript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7CCA6-98FD-419B-8B75-15D518248EB1}"/>
              </a:ext>
            </a:extLst>
          </p:cNvPr>
          <p:cNvSpPr txBox="1"/>
          <p:nvPr/>
        </p:nvSpPr>
        <p:spPr>
          <a:xfrm>
            <a:off x="474234" y="1751798"/>
            <a:ext cx="830836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Practical usage: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cleaning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have two data sets on countries that you want to match.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But the names are not consistent.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want to create a column that provides a 1:1 correspondence between the data sets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=if(A1=“Côte d'Ivoire”, “Ivory Coast”, A1)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Categorisation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have data on firm size, measured by number of employees…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want to analyse based on two types, large firms and SMEs..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define SME as anything with up to 250 employees..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=if(A1&gt;250, “Large”, “SME”)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31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JavaScript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0C8F13-72C3-46A5-9C9F-F883E139F6F2}"/>
              </a:ext>
            </a:extLst>
          </p:cNvPr>
          <p:cNvSpPr txBox="1"/>
          <p:nvPr/>
        </p:nvSpPr>
        <p:spPr>
          <a:xfrm>
            <a:off x="551236" y="1941404"/>
            <a:ext cx="6097604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Example: how big are firms in our dataset?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firm1 =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14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firm2 =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250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Comparing values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firm1 &gt; firm2: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"Firm 1 has more employees than Firm 2"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"Firm 2 has more employees than Firm 1"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Assessing size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firm1 &gt;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249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"Firm 1 is large"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"Firm 1 is an SME"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7450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Python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0290A-ED97-4029-924E-195B57CFB13B}"/>
              </a:ext>
            </a:extLst>
          </p:cNvPr>
          <p:cNvSpPr txBox="1"/>
          <p:nvPr/>
        </p:nvSpPr>
        <p:spPr>
          <a:xfrm>
            <a:off x="474234" y="1890053"/>
            <a:ext cx="6927593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//Simple if condition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  Add code here--can be many lines, to run if the condition is TRUE.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  If the condition is FALSE then nothing happens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//If else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 Code to run if condition TRUE.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 Code to run if condition FALSE.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//If-elif-else: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 Code to run if conditionA TRUE.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conditionB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 Code to run if conditionB TRUE.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 Code to run if BOTH conditionA and conditionB are FALSE.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270993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568255" y="2329935"/>
            <a:ext cx="713219" cy="38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Example: screen sizes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Python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26A8FE-7B8D-53C0-7AF3-66A87FA2F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923" y="2810436"/>
            <a:ext cx="7567226" cy="36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2FEBA-9FF3-D880-75E5-0AC0C5DD2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51" y="2681293"/>
            <a:ext cx="2399167" cy="3994758"/>
          </a:xfrm>
          <a:prstGeom prst="rect">
            <a:avLst/>
          </a:prstGeom>
        </p:spPr>
      </p:pic>
      <p:sp>
        <p:nvSpPr>
          <p:cNvPr id="11" name="AutoShape 2" descr="https://www.evernote.com/shard/s17/res/6a13024e-3f10-4638-b459-73c8aff5b947/IMG_7723.JPG">
            <a:extLst>
              <a:ext uri="{FF2B5EF4-FFF2-40B4-BE49-F238E27FC236}">
                <a16:creationId xmlns:a16="http://schemas.microsoft.com/office/drawing/2014/main" id="{705C942B-FEC2-7107-AC69-4E515C54C6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033" y="2427657"/>
            <a:ext cx="713219" cy="38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373416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Example: screen sizes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Python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ED6B3-1134-C7C1-3555-5047AF4ABC06}"/>
              </a:ext>
            </a:extLst>
          </p:cNvPr>
          <p:cNvSpPr txBox="1"/>
          <p:nvPr/>
        </p:nvSpPr>
        <p:spPr>
          <a:xfrm>
            <a:off x="474233" y="2133612"/>
            <a:ext cx="8063375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&lt;!-- CONDITIONAL SCRIPT TO EMBED BASED ON SCREEN WIDTH --&gt;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script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Find the current screen width: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Use an if function to pick the approprite visualisation: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&gt;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950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prices1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"charts/ONSinflation/distributionsPerrenials_DarkWide.json"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&gt;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450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prices1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"charts/ONSinflation/distributionsPerrenials_DarkMedium.json"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prices1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"charts/ONSinflation/distributionsPerrenials_DarkNarrow.json"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Now embed the chart, which will vary based on screen width: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vegaEmbed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'#chart1'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prices1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{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"actions"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});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script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&lt;!-- END - CONDITIONAL SCRIPT TO EMBED BASED ON SCREEN WIDTH --&gt;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904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Python | JavaScript | </a:t>
            </a:r>
            <a:r>
              <a:rPr kumimoji="0" lang="en-GB" sz="160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kumimoji="0" lang="en-GB" sz="140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81892-D4DC-4BE7-BD40-07C931E49934}"/>
              </a:ext>
            </a:extLst>
          </p:cNvPr>
          <p:cNvSpPr txBox="1"/>
          <p:nvPr/>
        </p:nvSpPr>
        <p:spPr>
          <a:xfrm>
            <a:off x="474234" y="1582340"/>
            <a:ext cx="113359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CSS does not officially support conditionals.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But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there is a way we can make CSS react in different ways in different situations?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Media Queries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(@media)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allow you to change the look based on screen size: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With these you are saying: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If the screen size is {CONDITION} then do this {ACTION}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So CSS does allow conditionals.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Understanding this is the way to make your site have two looks: one for mobile, one for laptop/desktop.</a:t>
            </a:r>
          </a:p>
        </p:txBody>
      </p:sp>
    </p:spTree>
    <p:extLst>
      <p:ext uri="{BB962C8B-B14F-4D97-AF65-F5344CB8AC3E}">
        <p14:creationId xmlns:p14="http://schemas.microsoft.com/office/powerpoint/2010/main" val="192728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Python | JavaScript | </a:t>
            </a:r>
            <a:r>
              <a:rPr kumimoji="0" lang="en-GB" sz="160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kumimoji="0" lang="en-GB" sz="140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3B1A4-C065-455E-AE67-CB0F18F1A0C6}"/>
              </a:ext>
            </a:extLst>
          </p:cNvPr>
          <p:cNvSpPr txBox="1"/>
          <p:nvPr/>
        </p:nvSpPr>
        <p:spPr>
          <a:xfrm>
            <a:off x="570486" y="1744355"/>
            <a:ext cx="7158790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Some CSS to alter the colour of my site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white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1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450px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lightblue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2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600px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3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800px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pink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E52B8-7D4A-4E76-8739-2FDFEB4FD26B}"/>
              </a:ext>
            </a:extLst>
          </p:cNvPr>
          <p:cNvSpPr txBox="1"/>
          <p:nvPr/>
        </p:nvSpPr>
        <p:spPr>
          <a:xfrm>
            <a:off x="8323447" y="1744355"/>
            <a:ext cx="30632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What colour on: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Smartphone?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Laptop?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iPad? </a:t>
            </a:r>
          </a:p>
        </p:txBody>
      </p:sp>
    </p:spTree>
    <p:extLst>
      <p:ext uri="{BB962C8B-B14F-4D97-AF65-F5344CB8AC3E}">
        <p14:creationId xmlns:p14="http://schemas.microsoft.com/office/powerpoint/2010/main" val="4004862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Python | JavaScript | </a:t>
            </a:r>
            <a:r>
              <a:rPr kumimoji="0" lang="en-GB" sz="160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kumimoji="0" lang="en-GB" sz="140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3B1A4-C065-455E-AE67-CB0F18F1A0C6}"/>
              </a:ext>
            </a:extLst>
          </p:cNvPr>
          <p:cNvSpPr txBox="1"/>
          <p:nvPr/>
        </p:nvSpPr>
        <p:spPr>
          <a:xfrm>
            <a:off x="570486" y="1744355"/>
            <a:ext cx="7158790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Some CSS to alter the colour of my site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white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1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450px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lightblue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2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600px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3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800px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pink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E52B8-7D4A-4E76-8739-2FDFEB4FD26B}"/>
              </a:ext>
            </a:extLst>
          </p:cNvPr>
          <p:cNvSpPr txBox="1"/>
          <p:nvPr/>
        </p:nvSpPr>
        <p:spPr>
          <a:xfrm>
            <a:off x="8207944" y="1749688"/>
            <a:ext cx="30632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What colour on: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Smartphone? (400px wide)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Laptop? (~1350px)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iPad? (768x1024) </a:t>
            </a:r>
          </a:p>
        </p:txBody>
      </p:sp>
    </p:spTree>
    <p:extLst>
      <p:ext uri="{BB962C8B-B14F-4D97-AF65-F5344CB8AC3E}">
        <p14:creationId xmlns:p14="http://schemas.microsoft.com/office/powerpoint/2010/main" val="263222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054" y="1488317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3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data programmatically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53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731" y="1151239"/>
            <a:ext cx="9144000" cy="23876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83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18655298-A332-43A3-9EE1-BD1689B9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811" y="205715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6067FCB-7A77-847F-2424-A26E480E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78535" y="1555076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CA063248-7A09-93FE-AAFB-83211A34C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316" y="258046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8F219CDC-4D48-D9F9-9BF6-29483F073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95962" y="3119712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D950E9B0-8AFF-AA1D-75DE-53B427F68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23208" y="534082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5418CD4-17AB-E64F-8773-5140C9FA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200584" y="484204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31AFA95C-222F-F328-1285-C7C38BD03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63988" y="476857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AB87925-7B13-BFC9-57A2-EC8C6541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777139" y="523725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5CEAADF8-349B-1C3C-9CB0-4418F725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109113" y="4711999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F4EA62F4-5F10-227A-4F48-4EAD209A0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86575" y="458963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C519EF13-0CCF-19E9-5391-D1F3C34D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3140" y="2978050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CEEF506-677D-F4B2-663E-48E035EC3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38180" y="328526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030FCA75-3819-403E-9525-BC29E63B1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134113" y="1811513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97F88CA4-8DBA-4FA7-B5AB-4E4E1A885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917409" y="3758619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E7870D00-2A9E-BA72-E524-6062CC0CA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985060" y="1336506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3E1716F-19D6-1C54-71AA-3AB008656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95018" y="420903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0795650-A56E-8106-3C72-38F5B9C85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868610" y="393714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74D99F62-315A-87DB-F8A5-AB63AC75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868611" y="1403680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DC442A9-9BAB-3C9E-FF45-B8013FCD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470989" y="1262660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E63FF7B7-C126-F706-80AE-6A1800448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482263" y="371125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A22C61C7-961E-ABDF-9E75-52FEE5B75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1717" y="450122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B7A56143-ACF3-FF60-B22B-529B18BC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375895" y="20571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CD85872-7D39-DDBF-76A5-FF557731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30361" y="232526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8AF39FC2-4D8A-A98B-5FF2-A3C675E9E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195112" y="261934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F284B9A4-4D70-0D18-B666-395FCBF3A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633512" y="258436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EA7B79D-F116-6C06-387C-9955F76F6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771618" y="20571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AC9236CD-42A0-7462-9C0A-80109AEA8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226515" y="170744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5C7B082-73EF-FB18-3B55-46E142DF3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681412" y="170744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085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Python | JavaScript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91DA8-249D-4900-9ED1-A7A489F264ED}"/>
              </a:ext>
            </a:extLst>
          </p:cNvPr>
          <p:cNvSpPr txBox="1"/>
          <p:nvPr/>
        </p:nvSpPr>
        <p:spPr>
          <a:xfrm>
            <a:off x="474234" y="1789618"/>
            <a:ext cx="100770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The Excel GUI is not built for iteration.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You can write loops in its background language VBA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This is fiddly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pic>
        <p:nvPicPr>
          <p:cNvPr id="7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10A3A5BF-9448-47B1-88E7-7809282D8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691" y="178961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A61282-3FE5-441E-9D01-3DF875D5DB9E}"/>
              </a:ext>
            </a:extLst>
          </p:cNvPr>
          <p:cNvCxnSpPr/>
          <p:nvPr/>
        </p:nvCxnSpPr>
        <p:spPr>
          <a:xfrm flipH="1">
            <a:off x="8691613" y="1578543"/>
            <a:ext cx="1944303" cy="22024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337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JavaScript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2A8AA-E0EC-4873-A5FD-C6B87F9BC7A0}"/>
              </a:ext>
            </a:extLst>
          </p:cNvPr>
          <p:cNvSpPr txBox="1"/>
          <p:nvPr/>
        </p:nvSpPr>
        <p:spPr>
          <a:xfrm>
            <a:off x="474234" y="2014138"/>
            <a:ext cx="7880494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range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range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range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 = [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"debt"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"deficit"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"GDP"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"inflation"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variables: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(i)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C9E1A9D-52C9-4565-B232-DBFCB93D03B6}"/>
              </a:ext>
            </a:extLst>
          </p:cNvPr>
          <p:cNvSpPr/>
          <p:nvPr/>
        </p:nvSpPr>
        <p:spPr>
          <a:xfrm>
            <a:off x="4283242" y="2714324"/>
            <a:ext cx="519764" cy="1410929"/>
          </a:xfrm>
          <a:prstGeom prst="rightBrace">
            <a:avLst/>
          </a:prstGeom>
          <a:noFill/>
          <a:ln w="38100">
            <a:solidFill>
              <a:srgbClr val="EB5C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627DF2-368F-4724-A886-C062CD44DAD8}"/>
              </a:ext>
            </a:extLst>
          </p:cNvPr>
          <p:cNvCxnSpPr/>
          <p:nvPr/>
        </p:nvCxnSpPr>
        <p:spPr>
          <a:xfrm>
            <a:off x="5043638" y="3429000"/>
            <a:ext cx="3676850" cy="0"/>
          </a:xfrm>
          <a:prstGeom prst="straightConnector1">
            <a:avLst/>
          </a:prstGeom>
          <a:ln>
            <a:solidFill>
              <a:srgbClr val="EB5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433146-4C55-4B22-B879-A111B8D670D1}"/>
              </a:ext>
            </a:extLst>
          </p:cNvPr>
          <p:cNvSpPr txBox="1"/>
          <p:nvPr/>
        </p:nvSpPr>
        <p:spPr>
          <a:xfrm>
            <a:off x="8842149" y="3096622"/>
            <a:ext cx="27071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An example of subtle differences between languages / functions.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488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Python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59CC6-E862-49B3-B98C-6222934DCA63}"/>
              </a:ext>
            </a:extLst>
          </p:cNvPr>
          <p:cNvSpPr txBox="1"/>
          <p:nvPr/>
        </p:nvSpPr>
        <p:spPr>
          <a:xfrm>
            <a:off x="474233" y="1790623"/>
            <a:ext cx="750510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statement_1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statement_2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statement_3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Code block to run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01C50-E30C-4142-9245-FB7B218F0832}"/>
              </a:ext>
            </a:extLst>
          </p:cNvPr>
          <p:cNvSpPr txBox="1"/>
          <p:nvPr/>
        </p:nvSpPr>
        <p:spPr>
          <a:xfrm>
            <a:off x="474233" y="3429000"/>
            <a:ext cx="997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What happens here: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Statement_1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runs once, before the code block starts.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Statament_2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defines a condition that must hold for the code block to run.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Statement_3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runs each time the code block has been executed.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501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Python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D1F93-CC66-4ACF-B7C2-0A49C368FAF7}"/>
              </a:ext>
            </a:extLst>
          </p:cNvPr>
          <p:cNvSpPr txBox="1"/>
          <p:nvPr/>
        </p:nvSpPr>
        <p:spPr>
          <a:xfrm>
            <a:off x="556428" y="1956339"/>
            <a:ext cx="4847779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101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++)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b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101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408728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Python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| 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8C49-A1D7-46D5-BF2E-07CA0DEBE6CA}"/>
              </a:ext>
            </a:extLst>
          </p:cNvPr>
          <p:cNvSpPr txBox="1"/>
          <p:nvPr/>
        </p:nvSpPr>
        <p:spPr>
          <a:xfrm>
            <a:off x="474234" y="2109316"/>
            <a:ext cx="7118368" cy="40318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Set a list of variables: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[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"debt"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"deficit"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"GDP"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"inflation"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We can index these: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Work out how long this thing is: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length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Iterate though it, printing out each particular variable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++)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8095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Python | JavaScript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0DBFA-B276-4090-B140-51D0EB5DDBA2}"/>
              </a:ext>
            </a:extLst>
          </p:cNvPr>
          <p:cNvSpPr txBox="1"/>
          <p:nvPr/>
        </p:nvSpPr>
        <p:spPr>
          <a:xfrm>
            <a:off x="474234" y="1759225"/>
            <a:ext cx="10374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Again, CSS is not really built for looping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However, it can repeat commands. An example: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@keyframes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(an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At-Rule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One example is the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@keyframes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3EBFC-634E-472E-82B4-408940DABD13}"/>
              </a:ext>
            </a:extLst>
          </p:cNvPr>
          <p:cNvSpPr txBox="1"/>
          <p:nvPr/>
        </p:nvSpPr>
        <p:spPr>
          <a:xfrm>
            <a:off x="563686" y="2898845"/>
            <a:ext cx="6097656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@keyframes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border-pulsate2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0%   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#22e68b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10%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20%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30%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40%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47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167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50%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60%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70%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80% 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#22e68b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.readingWeek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#122b39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border-radius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border-style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dotted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100%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animation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border-pulsate2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infinite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1544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| Python | JavaScript |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0DBFA-B276-4090-B140-51D0EB5DDBA2}"/>
              </a:ext>
            </a:extLst>
          </p:cNvPr>
          <p:cNvSpPr txBox="1"/>
          <p:nvPr/>
        </p:nvSpPr>
        <p:spPr>
          <a:xfrm>
            <a:off x="474234" y="1759225"/>
            <a:ext cx="8232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Again, CSS is not built for looping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However, it can iterate over certain commands for a given time. One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3EBFC-634E-472E-82B4-408940DABD13}"/>
              </a:ext>
            </a:extLst>
          </p:cNvPr>
          <p:cNvSpPr txBox="1"/>
          <p:nvPr/>
        </p:nvSpPr>
        <p:spPr>
          <a:xfrm>
            <a:off x="563686" y="2898845"/>
            <a:ext cx="6097656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@keyframes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border-pulsate2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0%   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#22e68b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10%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20%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30%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40%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47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167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50%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60%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70%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80% 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#22e68b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.readingWeek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#122b39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border-radius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border-style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dotted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100%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animation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border-pulsate2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infinite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pic>
        <p:nvPicPr>
          <p:cNvPr id="8" name="reading week">
            <a:hlinkClick r:id="" action="ppaction://media"/>
            <a:extLst>
              <a:ext uri="{FF2B5EF4-FFF2-40B4-BE49-F238E27FC236}">
                <a16:creationId xmlns:a16="http://schemas.microsoft.com/office/drawing/2014/main" id="{4E97EE21-DC51-4117-AD3A-1D702CF75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7179" y="2898845"/>
            <a:ext cx="3593739" cy="378565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FD55FA-82A2-41BD-9346-33CC0988F770}"/>
              </a:ext>
            </a:extLst>
          </p:cNvPr>
          <p:cNvCxnSpPr/>
          <p:nvPr/>
        </p:nvCxnSpPr>
        <p:spPr>
          <a:xfrm>
            <a:off x="6872438" y="4658627"/>
            <a:ext cx="1106905" cy="0"/>
          </a:xfrm>
          <a:prstGeom prst="straightConnector1">
            <a:avLst/>
          </a:prstGeom>
          <a:ln w="57150">
            <a:solidFill>
              <a:srgbClr val="36B7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5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128626" y="2661288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Using loops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94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482801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3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data programmatically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C284FAE-C4EC-6DEB-4AD9-B776AAB558B2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Introduction to control functions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928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Using 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Batching analysis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2F0DA-AC5E-46B0-A766-CEBB79F62CDF}"/>
              </a:ext>
            </a:extLst>
          </p:cNvPr>
          <p:cNvSpPr txBox="1"/>
          <p:nvPr/>
        </p:nvSpPr>
        <p:spPr>
          <a:xfrm>
            <a:off x="474234" y="1941792"/>
            <a:ext cx="81885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Problem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: We often have too much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How can visualising help us understand the data in the early stage of a project?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Code intuition: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Think of a chart that summarises the data in some useful way: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[Useful options: histogram, percentiles as a swathe.]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Code this chart for one part (one firm, one year, one product).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Use a loop: for each product, draw the chart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Example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cs typeface="Circular Std Book" panose="020B0604020101020102" pitchFamily="34" charset="77"/>
              </a:rPr>
              <a:t>: UK CPI data, which has ~1300 products.</a:t>
            </a:r>
          </a:p>
        </p:txBody>
      </p:sp>
    </p:spTree>
    <p:extLst>
      <p:ext uri="{BB962C8B-B14F-4D97-AF65-F5344CB8AC3E}">
        <p14:creationId xmlns:p14="http://schemas.microsoft.com/office/powerpoint/2010/main" val="1340139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82B82-9903-40A3-A8DC-CCB73D2A9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6"/>
            <a:ext cx="12192000" cy="684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5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Using 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0" lang="en-GB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hy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are they so helpful?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EB9A7-FFA0-5F26-64AB-1387D8B8D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35" y="1702545"/>
            <a:ext cx="9521974" cy="48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87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is an API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466258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pplication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rogramming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nterface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 API is a software intermediary that allows two applications to talk to each other. They are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everywhere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  <a:r>
              <a:rPr lang="en-GB" sz="2400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each time you use an app like Facebook or Instagram, send an instant message, or check your weather app on your phone, you are using an API (example: 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Apple Watch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APIs are extremely useful to developers and data scientists because they provide a way to share/access abstracted data and display/use it in a chosen setting</a:t>
            </a:r>
          </a:p>
        </p:txBody>
      </p:sp>
    </p:spTree>
    <p:extLst>
      <p:ext uri="{BB962C8B-B14F-4D97-AF65-F5344CB8AC3E}">
        <p14:creationId xmlns:p14="http://schemas.microsoft.com/office/powerpoint/2010/main" val="3752307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APIs and data science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5"/>
            <a:ext cx="11445948" cy="482996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APIs are useful for data scientists because they allow us to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data collection. Rather than manually downloading new data and re-uploading it to a server (like GitHub), we can ask our computer to ‘talk’ to another computer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Some examples: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Covid-19 UK official data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for National Statistics 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Nomics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(cryptocurrencies)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Emissions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lvl="1"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37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API guidance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499942"/>
            <a:ext cx="11445948" cy="482996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They all look different but have a similar set up.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base url: e.g. </a:t>
            </a:r>
            <a:r>
              <a:rPr lang="en-GB" sz="2400" b="1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https://api.stlouisfed.org/fred/series/observations?</a:t>
            </a:r>
            <a:endParaRPr lang="en-GB" sz="2400" b="1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series of options you can choose</a:t>
            </a:r>
            <a:r>
              <a:rPr lang="en-GB" sz="2400" dirty="0">
                <a:solidFill>
                  <a:srgbClr val="0563C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2400" dirty="0" err="1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series_id</a:t>
            </a:r>
            <a:r>
              <a:rPr lang="en-GB" sz="24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GB" sz="2400" dirty="0">
                <a:solidFill>
                  <a:srgbClr val="36B7B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file_type</a:t>
            </a:r>
            <a:r>
              <a:rPr lang="en-GB" sz="24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GB" sz="24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u="sng" dirty="0" err="1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time_start</a:t>
            </a:r>
            <a:r>
              <a:rPr lang="en-GB" sz="2400" u="sng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Often a request for your API key: </a:t>
            </a:r>
            <a:r>
              <a:rPr lang="en-GB" sz="2400" dirty="0" err="1">
                <a:solidFill>
                  <a:srgbClr val="36B7B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api_key</a:t>
            </a:r>
            <a:r>
              <a:rPr lang="en-GB" sz="2400" dirty="0">
                <a:solidFill>
                  <a:srgbClr val="36B7B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Often, when the API requires more information/choices from you, a series of </a:t>
            </a:r>
            <a:r>
              <a:rPr lang="en-GB" sz="2400" dirty="0">
                <a:solidFill>
                  <a:srgbClr val="FF0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&amp;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symbols. An example: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20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https://api.stlouisfed.org/fred/series/observations?</a:t>
            </a:r>
            <a:r>
              <a:rPr lang="en-GB" sz="20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series_id=</a:t>
            </a:r>
            <a:r>
              <a:rPr lang="en-GB" sz="2000" dirty="0">
                <a:solidFill>
                  <a:srgbClr val="F4C2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UNRATE</a:t>
            </a:r>
            <a:r>
              <a:rPr lang="en-GB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GB" sz="20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api_key=</a:t>
            </a:r>
            <a:r>
              <a:rPr lang="en-GB" sz="2000" dirty="0">
                <a:solidFill>
                  <a:srgbClr val="F4C2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22ee7a76e736e32f54f5df0a7171538d</a:t>
            </a:r>
            <a:r>
              <a:rPr lang="en-GB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GB" sz="20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file_type=</a:t>
            </a:r>
            <a:r>
              <a:rPr lang="en-GB" sz="2000" dirty="0">
                <a:solidFill>
                  <a:srgbClr val="F4C2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json</a:t>
            </a:r>
            <a:endParaRPr lang="en-GB" sz="2000" dirty="0">
              <a:solidFill>
                <a:srgbClr val="F4C24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71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EBEAFF-3A75-47F5-A53C-CEB0A3733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24" y="317634"/>
            <a:ext cx="6509800" cy="6073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D8C422-2241-4F01-AED8-7FC27C065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857" y="2696927"/>
            <a:ext cx="3895725" cy="809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25F1A5-9EA4-45BD-827E-27105DE57F1E}"/>
              </a:ext>
            </a:extLst>
          </p:cNvPr>
          <p:cNvSpPr txBox="1"/>
          <p:nvPr/>
        </p:nvSpPr>
        <p:spPr>
          <a:xfrm>
            <a:off x="7622857" y="1254311"/>
            <a:ext cx="28301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Raw JSON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Download a JSON formatter plug in for your browser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117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9D2F68-BFF1-4B89-A065-190E33F6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91" y="257416"/>
            <a:ext cx="6445919" cy="634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59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B6900E9-E04E-4D3E-B64D-04FE5031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23" y="848628"/>
            <a:ext cx="111442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42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Worked example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27289"/>
            <a:ext cx="11500782" cy="482996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This chart pulls data from the 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Economics Observatory API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20773-7313-0AF9-C48B-ED993DA9C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27" y="2509207"/>
            <a:ext cx="6697302" cy="3004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1D8CAC-707E-C7C6-36C7-28DFD32CE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629" y="2509207"/>
            <a:ext cx="2976665" cy="300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99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The idea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Control structures | Flow control | Control statements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We want our programs/analysis to take decisions for us. Not to continue doing the same thing again and again, but to be able to decide what to do next.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Without control structures (AKA ‘flow control’) programs don’t do much.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What might you want a program to do for you?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Stop or start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 </a:t>
            </a: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Take a decision on what to do next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 Do different things in different conditions: </a:t>
            </a:r>
          </a:p>
          <a:p>
            <a:pPr marL="285750" marR="0" lvl="0" indent="339725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81075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Time of day, or days of the week;</a:t>
            </a:r>
          </a:p>
          <a:p>
            <a:pPr marL="285750" marR="0" lvl="0" indent="339725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81075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 data has certain properties: (stock market alert).</a:t>
            </a: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Do something many times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 </a:t>
            </a:r>
          </a:p>
          <a:p>
            <a:pPr marL="285750" marR="0" lvl="0" indent="339725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81075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Dynamic programming / maximisation;</a:t>
            </a:r>
          </a:p>
          <a:p>
            <a:pPr marL="285750" marR="0" lvl="0" indent="339725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81075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Batches of analysis: downloading, cleaning, charting.</a:t>
            </a: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904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DDC7CF-1A77-C03D-71C5-E6F94882E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7967E-DD9A-7A1D-9E0B-7FA8500C4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826" y="2516663"/>
            <a:ext cx="3085393" cy="29895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06E23D-24C0-409B-EA0D-4FDE503429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5" r="23097"/>
          <a:stretch/>
        </p:blipFill>
        <p:spPr>
          <a:xfrm>
            <a:off x="707799" y="2516663"/>
            <a:ext cx="6692355" cy="2989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4C932A-5602-FCB5-192B-307422ED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Worked example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F12D2D5-FC3F-2979-BBE4-477DD4E9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27289"/>
            <a:ext cx="11445948" cy="482996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Edit the URL to draw data from a different country: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765F4C-1219-70BD-A697-414BD955B171}"/>
              </a:ext>
            </a:extLst>
          </p:cNvPr>
          <p:cNvCxnSpPr>
            <a:cxnSpLocks/>
          </p:cNvCxnSpPr>
          <p:nvPr/>
        </p:nvCxnSpPr>
        <p:spPr>
          <a:xfrm flipH="1">
            <a:off x="6184900" y="1665643"/>
            <a:ext cx="1846283" cy="1445857"/>
          </a:xfrm>
          <a:prstGeom prst="straightConnector1">
            <a:avLst/>
          </a:prstGeom>
          <a:ln>
            <a:solidFill>
              <a:srgbClr val="36B7B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2251AE-5D09-3378-099E-F7BE28297690}"/>
              </a:ext>
            </a:extLst>
          </p:cNvPr>
          <p:cNvSpPr txBox="1"/>
          <p:nvPr/>
        </p:nvSpPr>
        <p:spPr>
          <a:xfrm>
            <a:off x="7609655" y="1296311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URL tweaked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EAE9E2-1B8B-E0D1-0263-5DE15EA837DD}"/>
              </a:ext>
            </a:extLst>
          </p:cNvPr>
          <p:cNvCxnSpPr>
            <a:cxnSpLocks/>
          </p:cNvCxnSpPr>
          <p:nvPr/>
        </p:nvCxnSpPr>
        <p:spPr>
          <a:xfrm flipH="1">
            <a:off x="10306704" y="1276773"/>
            <a:ext cx="599103" cy="1576079"/>
          </a:xfrm>
          <a:prstGeom prst="straightConnector1">
            <a:avLst/>
          </a:prstGeom>
          <a:ln>
            <a:solidFill>
              <a:srgbClr val="36B7B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58D2CD-91FE-DF93-CD97-535201C64084}"/>
              </a:ext>
            </a:extLst>
          </p:cNvPr>
          <p:cNvSpPr txBox="1"/>
          <p:nvPr/>
        </p:nvSpPr>
        <p:spPr>
          <a:xfrm>
            <a:off x="10074275" y="610519"/>
            <a:ext cx="195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Chart now shows Indonesian data</a:t>
            </a:r>
          </a:p>
        </p:txBody>
      </p:sp>
    </p:spTree>
    <p:extLst>
      <p:ext uri="{BB962C8B-B14F-4D97-AF65-F5344CB8AC3E}">
        <p14:creationId xmlns:p14="http://schemas.microsoft.com/office/powerpoint/2010/main" val="1126747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31D6F0-1FDB-6A7F-4008-3DA84CD72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5B381-9B48-0C63-BE4F-EA197D007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3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data programmatically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4AD1C-F908-61B6-DD09-6DFD9B7FC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FDB105-C73D-A755-6D7D-7D04505099A2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Code-along and automated </a:t>
            </a:r>
            <a:r>
              <a:rPr lang="en-GB" sz="3600" i="1" dirty="0">
                <a:solidFill>
                  <a:srgbClr val="F4C2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0" lang="en-GB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ata</a:t>
            </a: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access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0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1B833A-77C6-AB53-99A4-9E0028D2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55DF-8503-0FD4-EF97-5E8C9C0FE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3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data programmatically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0DFFF-6448-35C1-6DE2-B899183E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662796-886B-9609-2483-848B0EE8C065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8183495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https://</a:t>
            </a:r>
            <a:r>
              <a:rPr kumimoji="0" lang="en-GB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github.com</a:t>
            </a: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</a:t>
            </a:r>
            <a:r>
              <a:rPr kumimoji="0" lang="en-GB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EconomicsObservatory</a:t>
            </a: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/courses/blob/main/</a:t>
            </a:r>
            <a:r>
              <a:rPr kumimoji="0" lang="en-GB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README.md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813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648" y="1533378"/>
            <a:ext cx="5162173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GB" sz="67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</a:t>
            </a:r>
            <a:r>
              <a:rPr lang="en-GB" sz="67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67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dirty="0">
              <a:solidFill>
                <a:schemeClr val="bg1">
                  <a:lumMod val="95000"/>
                </a:scheme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AE9D3-97EB-2B4B-3BA7-FED730D27B2E}"/>
              </a:ext>
            </a:extLst>
          </p:cNvPr>
          <p:cNvSpPr txBox="1"/>
          <p:nvPr/>
        </p:nvSpPr>
        <p:spPr>
          <a:xfrm>
            <a:off x="756137" y="1990578"/>
            <a:ext cx="982276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third practical session, we will be using </a:t>
            </a: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Google </a:t>
            </a:r>
            <a:r>
              <a:rPr lang="en-GB" sz="2800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Colab</a:t>
            </a: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explore Python, and then edit your website using </a:t>
            </a: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VS Code </a:t>
            </a:r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and </a:t>
            </a: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GitHub</a:t>
            </a:r>
            <a:r>
              <a:rPr lang="en-GB" sz="2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endParaRPr lang="en-GB" sz="2800" dirty="0">
              <a:solidFill>
                <a:prstClr val="white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Quick introduction to APIs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Use </a:t>
            </a: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Python</a:t>
            </a:r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to batch download 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Embed a chart using </a:t>
            </a:r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accessed via batch download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303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D08E2-CC5D-01D2-3259-5C7179A6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E901D53E-16A1-8082-BE06-B1EFC8AFA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2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The big three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Sequence | Iteration | Conditionality/Selection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Python Control Flow Statements">
            <a:extLst>
              <a:ext uri="{FF2B5EF4-FFF2-40B4-BE49-F238E27FC236}">
                <a16:creationId xmlns:a16="http://schemas.microsoft.com/office/drawing/2014/main" id="{24E1F4A4-EC5F-49A1-AF23-9C8DDEB4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46" y="1920340"/>
            <a:ext cx="452437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6FD176-08E9-421F-A058-081665977680}"/>
              </a:ext>
            </a:extLst>
          </p:cNvPr>
          <p:cNvSpPr txBox="1"/>
          <p:nvPr/>
        </p:nvSpPr>
        <p:spPr>
          <a:xfrm>
            <a:off x="474233" y="1713297"/>
            <a:ext cx="58495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Programming languages typically feature three types of control: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Sequence.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Tells the program the order to do things in.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Selection/conditionality.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Makes a decision based on a testable condition.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Iteration.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Repeats a command over and over again, until a condition is met. Then stop and continue the code.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2864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Control in data science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If-else | Loops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6FD176-08E9-421F-A058-081665977680}"/>
              </a:ext>
            </a:extLst>
          </p:cNvPr>
          <p:cNvSpPr txBox="1"/>
          <p:nvPr/>
        </p:nvSpPr>
        <p:spPr>
          <a:xfrm>
            <a:off x="474233" y="1713297"/>
            <a:ext cx="99175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In practical terms during a career in data you are going to make daily use two particular examples of these general ideas.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If-else.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Test some condition in your data. Based on the results of this test, take a number of different actions.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Loops.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Do the same thing to many pieces of data, many variables, many data sets. Or do the same thing on a number of different days.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These can be combined all possible ways. </a:t>
            </a:r>
          </a:p>
          <a:p>
            <a:pPr marL="542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An if statement inside an if (AKA “nested”)</a:t>
            </a:r>
          </a:p>
          <a:p>
            <a:pPr marL="542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 loop withing a loop.</a:t>
            </a:r>
          </a:p>
          <a:p>
            <a:pPr marL="542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If inside a loop</a:t>
            </a:r>
          </a:p>
          <a:p>
            <a:pPr marL="542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Loop inside an if.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053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How many languages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?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Five?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7827A8E4-F1AB-4241-A141-113C20E89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" y="201098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36DAC11-A670-45B7-9168-CA0947B2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2261559"/>
            <a:ext cx="1334414" cy="133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ta: Software for Statistics and Data Science | Stata">
            <a:extLst>
              <a:ext uri="{FF2B5EF4-FFF2-40B4-BE49-F238E27FC236}">
                <a16:creationId xmlns:a16="http://schemas.microsoft.com/office/drawing/2014/main" id="{EA6E7201-3AA4-4577-83BA-70F9AE9B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4422934"/>
            <a:ext cx="4836627" cy="11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6683BEA-83AD-49D2-9806-DE1E074C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4" y="2264957"/>
            <a:ext cx="1334415" cy="13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ml css js icons PNG image with transparent background | TOPpng">
            <a:extLst>
              <a:ext uri="{FF2B5EF4-FFF2-40B4-BE49-F238E27FC236}">
                <a16:creationId xmlns:a16="http://schemas.microsoft.com/office/drawing/2014/main" id="{070B057F-51F6-4A01-BDB7-780194F7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45" y="2261559"/>
            <a:ext cx="1334415" cy="13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100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How many languages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?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Three?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7827A8E4-F1AB-4241-A141-113C20E89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" y="201098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36DAC11-A670-45B7-9168-CA0947B2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2261559"/>
            <a:ext cx="1334414" cy="133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ta: Software for Statistics and Data Science | Stata">
            <a:extLst>
              <a:ext uri="{FF2B5EF4-FFF2-40B4-BE49-F238E27FC236}">
                <a16:creationId xmlns:a16="http://schemas.microsoft.com/office/drawing/2014/main" id="{EA6E7201-3AA4-4577-83BA-70F9AE9B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4422934"/>
            <a:ext cx="4836627" cy="11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6683BEA-83AD-49D2-9806-DE1E074C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4" y="2264957"/>
            <a:ext cx="1334415" cy="13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ml css js icons PNG image with transparent background | TOPpng">
            <a:extLst>
              <a:ext uri="{FF2B5EF4-FFF2-40B4-BE49-F238E27FC236}">
                <a16:creationId xmlns:a16="http://schemas.microsoft.com/office/drawing/2014/main" id="{070B057F-51F6-4A01-BDB7-780194F7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45" y="2261559"/>
            <a:ext cx="1334415" cy="13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959AD8-221F-4CFF-89FA-E1B3038D6F93}"/>
              </a:ext>
            </a:extLst>
          </p:cNvPr>
          <p:cNvSpPr/>
          <p:nvPr/>
        </p:nvSpPr>
        <p:spPr>
          <a:xfrm>
            <a:off x="3086100" y="1800225"/>
            <a:ext cx="5762625" cy="4308871"/>
          </a:xfrm>
          <a:prstGeom prst="roundRect">
            <a:avLst/>
          </a:prstGeom>
          <a:noFill/>
          <a:ln w="57150">
            <a:solidFill>
              <a:srgbClr val="36B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251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731" y="1151239"/>
            <a:ext cx="9144000" cy="23876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Conditionals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49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2606</Words>
  <Application>Microsoft Macintosh PowerPoint</Application>
  <PresentationFormat>Widescreen</PresentationFormat>
  <Paragraphs>411</Paragraphs>
  <Slides>44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Circular Std Book</vt:lpstr>
      <vt:lpstr>Consolas</vt:lpstr>
      <vt:lpstr>Times New Roman</vt:lpstr>
      <vt:lpstr>Office Theme</vt:lpstr>
      <vt:lpstr>5_Custom Design</vt:lpstr>
      <vt:lpstr>1_Office Theme</vt:lpstr>
      <vt:lpstr>PowerPoint Presentation</vt:lpstr>
      <vt:lpstr>Session 3. Accessing data programmatically</vt:lpstr>
      <vt:lpstr>Session 3. Accessing data programmatically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Conditionals.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Loops.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an API?</vt:lpstr>
      <vt:lpstr>APIs and data science.</vt:lpstr>
      <vt:lpstr>API guidance.</vt:lpstr>
      <vt:lpstr>PowerPoint Presentation</vt:lpstr>
      <vt:lpstr>PowerPoint Presentation</vt:lpstr>
      <vt:lpstr>PowerPoint Presentation</vt:lpstr>
      <vt:lpstr>Worked example.</vt:lpstr>
      <vt:lpstr>Worked example.</vt:lpstr>
      <vt:lpstr>Session 3. Accessing data programmatically</vt:lpstr>
      <vt:lpstr>Session 3. Accessing data programmatically</vt:lpstr>
      <vt:lpstr>Code-along.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Finn McEvoy</cp:lastModifiedBy>
  <cp:revision>92</cp:revision>
  <dcterms:created xsi:type="dcterms:W3CDTF">2021-07-20T09:12:48Z</dcterms:created>
  <dcterms:modified xsi:type="dcterms:W3CDTF">2024-02-18T22:28:21Z</dcterms:modified>
</cp:coreProperties>
</file>